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523" r:id="rId3"/>
    <p:sldId id="525" r:id="rId4"/>
    <p:sldId id="524" r:id="rId5"/>
    <p:sldId id="483" r:id="rId6"/>
    <p:sldId id="526" r:id="rId7"/>
    <p:sldId id="527" r:id="rId8"/>
    <p:sldId id="528" r:id="rId9"/>
    <p:sldId id="559" r:id="rId10"/>
    <p:sldId id="564" r:id="rId11"/>
    <p:sldId id="552" r:id="rId12"/>
    <p:sldId id="529" r:id="rId13"/>
    <p:sldId id="522" r:id="rId14"/>
    <p:sldId id="530" r:id="rId15"/>
    <p:sldId id="501" r:id="rId16"/>
    <p:sldId id="532" r:id="rId17"/>
    <p:sldId id="531" r:id="rId18"/>
    <p:sldId id="534" r:id="rId19"/>
    <p:sldId id="533" r:id="rId20"/>
    <p:sldId id="545" r:id="rId21"/>
    <p:sldId id="553" r:id="rId22"/>
    <p:sldId id="536" r:id="rId23"/>
    <p:sldId id="554" r:id="rId24"/>
    <p:sldId id="555" r:id="rId25"/>
    <p:sldId id="556" r:id="rId26"/>
    <p:sldId id="557" r:id="rId27"/>
    <p:sldId id="558" r:id="rId28"/>
    <p:sldId id="560" r:id="rId29"/>
    <p:sldId id="537" r:id="rId30"/>
    <p:sldId id="561" r:id="rId31"/>
    <p:sldId id="562" r:id="rId32"/>
    <p:sldId id="563" r:id="rId33"/>
    <p:sldId id="539" r:id="rId34"/>
    <p:sldId id="541" r:id="rId35"/>
    <p:sldId id="538" r:id="rId36"/>
    <p:sldId id="540" r:id="rId37"/>
    <p:sldId id="542" r:id="rId38"/>
    <p:sldId id="543" r:id="rId39"/>
    <p:sldId id="544" r:id="rId4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88" autoAdjust="0"/>
    <p:restoredTop sz="84464"/>
  </p:normalViewPr>
  <p:slideViewPr>
    <p:cSldViewPr snapToGrid="0" snapToObjects="1" showGuides="1">
      <p:cViewPr varScale="1">
        <p:scale>
          <a:sx n="254" d="100"/>
          <a:sy n="254" d="100"/>
        </p:scale>
        <p:origin x="4376" y="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01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64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0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76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3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35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43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25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5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9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01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31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07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6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96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83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1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1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7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0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presentation/d/1Vs4_VMPYvuODHfF0r1XLLesAt7GUBi71G68uY6Ck4KA/edit?ts=57e958c6#slide=id.g35f391192_00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Industrial </a:t>
            </a:r>
            <a:r>
              <a:rPr lang="en-US" b="0" dirty="0" err="1" smtClean="0"/>
              <a:t>IoT</a:t>
            </a:r>
            <a:r>
              <a:rPr lang="en-US" b="0" dirty="0" smtClean="0"/>
              <a:t> Data Science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  <a:endParaRPr lang="en-US" dirty="0"/>
          </a:p>
          <a:p>
            <a:r>
              <a:rPr lang="en-US" dirty="0" smtClean="0"/>
              <a:t>@matlabulous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H2O Hands-on Workshop</a:t>
            </a:r>
            <a:endParaRPr lang="en-US" dirty="0" smtClean="0"/>
          </a:p>
          <a:p>
            <a:pPr algn="ctr"/>
            <a:r>
              <a:rPr lang="en-US" dirty="0" smtClean="0"/>
              <a:t>La Fosse Associates</a:t>
            </a:r>
          </a:p>
          <a:p>
            <a:pPr algn="ctr"/>
            <a:r>
              <a:rPr lang="en-US" dirty="0" smtClean="0"/>
              <a:t>27</a:t>
            </a:r>
            <a:r>
              <a:rPr lang="en-US" baseline="30000" dirty="0" smtClean="0"/>
              <a:t>th</a:t>
            </a:r>
            <a:r>
              <a:rPr lang="en-US" dirty="0" smtClean="0"/>
              <a:t> &amp; 28</a:t>
            </a:r>
            <a:r>
              <a:rPr lang="en-US" baseline="30000" dirty="0" smtClean="0"/>
              <a:t>th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Stuff!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46" y="872941"/>
            <a:ext cx="4337907" cy="384165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784478"/>
            <a:ext cx="7953957" cy="2006471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Munging in H2O</a:t>
            </a:r>
          </a:p>
          <a:p>
            <a:r>
              <a:rPr lang="en-US" sz="3200" dirty="0"/>
              <a:t>b</a:t>
            </a:r>
            <a:r>
              <a:rPr lang="en-US" sz="3200" dirty="0" smtClean="0"/>
              <a:t>y Jan </a:t>
            </a:r>
            <a:r>
              <a:rPr lang="en-US" sz="3200" dirty="0" err="1" smtClean="0"/>
              <a:t>Gorecki</a:t>
            </a:r>
            <a:r>
              <a:rPr lang="en-US" sz="3200" dirty="0" smtClean="0"/>
              <a:t> &amp; Matt </a:t>
            </a:r>
            <a:r>
              <a:rPr lang="en-US" sz="3200" dirty="0" err="1" smtClean="0"/>
              <a:t>Dowle</a:t>
            </a:r>
            <a:endParaRPr lang="en-US" sz="3200" dirty="0" smtClean="0"/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hlinkClick r:id="rId3" tooltip="Data Munging Google Slides"/>
              </a:rPr>
              <a:t>(link to slides)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#1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 &amp; Code for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/>
          <a:lstStyle/>
          <a:p>
            <a:r>
              <a:rPr lang="en-US" dirty="0" smtClean="0"/>
              <a:t>Please go to </a:t>
            </a:r>
            <a:br>
              <a:rPr lang="en-US" dirty="0" smtClean="0"/>
            </a:br>
            <a:r>
              <a:rPr lang="en-US" sz="5400" dirty="0" err="1" smtClean="0"/>
              <a:t>bit.ly</a:t>
            </a:r>
            <a:r>
              <a:rPr lang="en-US" sz="5400" dirty="0" smtClean="0"/>
              <a:t>/h2o_iot_workshop1</a:t>
            </a:r>
            <a:endParaRPr lang="en-US" sz="4400" dirty="0" smtClean="0"/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6715" y="2201869"/>
            <a:ext cx="5190565" cy="25653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92472" y="3424518"/>
            <a:ext cx="466163" cy="17032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49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1: R Packages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07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3385"/>
            <a:ext cx="4038600" cy="2587605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58397"/>
            <a:ext cx="4038600" cy="2877580"/>
          </a:xfrm>
        </p:spPr>
      </p:pic>
    </p:spTree>
    <p:extLst>
      <p:ext uri="{BB962C8B-B14F-4D97-AF65-F5344CB8AC3E}">
        <p14:creationId xmlns:p14="http://schemas.microsoft.com/office/powerpoint/2010/main" val="106992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‘h2oEnsemble’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31699"/>
            <a:ext cx="4038600" cy="133097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0" y="2439987"/>
            <a:ext cx="3162300" cy="914400"/>
          </a:xfrm>
        </p:spPr>
      </p:pic>
    </p:spTree>
    <p:extLst>
      <p:ext uri="{BB962C8B-B14F-4D97-AF65-F5344CB8AC3E}">
        <p14:creationId xmlns:p14="http://schemas.microsoft.com/office/powerpoint/2010/main" val="11534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2: Exploratory Analysis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55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Use Case 1: SECOM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91" y="671979"/>
            <a:ext cx="7049818" cy="44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Importing SECOM data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74552"/>
            <a:ext cx="4038600" cy="2445271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14576"/>
            <a:ext cx="4038600" cy="2765223"/>
          </a:xfrm>
        </p:spPr>
      </p:pic>
      <p:sp>
        <p:nvSpPr>
          <p:cNvPr id="11" name="Rectangle 10"/>
          <p:cNvSpPr/>
          <p:nvPr/>
        </p:nvSpPr>
        <p:spPr>
          <a:xfrm>
            <a:off x="457200" y="2976671"/>
            <a:ext cx="4038600" cy="114315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8241" y="4451183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Optional (different ways to import data)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88018" y="4029238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2005 - 2015</a:t>
            </a:r>
          </a:p>
          <a:p>
            <a:endParaRPr lang="en-US" dirty="0"/>
          </a:p>
          <a:p>
            <a:r>
              <a:rPr lang="en-US" dirty="0"/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EngD Research</a:t>
            </a:r>
          </a:p>
          <a:p>
            <a:pPr lvl="2"/>
            <a:r>
              <a:rPr lang="en-US" dirty="0"/>
              <a:t>Machine learning + Water Engineering</a:t>
            </a:r>
          </a:p>
          <a:p>
            <a:pPr lvl="1"/>
            <a:r>
              <a:rPr lang="en-US" b="1" i="1" dirty="0"/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2015 - Present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 Long story – see </a:t>
            </a:r>
            <a:r>
              <a:rPr lang="en-US" dirty="0"/>
              <a:t>bit.ly/joe_h2o_talk2</a:t>
            </a:r>
          </a:p>
        </p:txBody>
      </p:sp>
    </p:spTree>
    <p:extLst>
      <p:ext uri="{BB962C8B-B14F-4D97-AF65-F5344CB8AC3E}">
        <p14:creationId xmlns:p14="http://schemas.microsoft.com/office/powerpoint/2010/main" val="214517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Basic exploratory analysis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28882"/>
            <a:ext cx="4038600" cy="1136611"/>
          </a:xfrm>
        </p:spPr>
      </p:pic>
      <p:sp>
        <p:nvSpPr>
          <p:cNvPr id="14" name="TextBox 13"/>
          <p:cNvSpPr txBox="1"/>
          <p:nvPr/>
        </p:nvSpPr>
        <p:spPr>
          <a:xfrm>
            <a:off x="130752" y="3676465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Convert -1 and 1 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categorical value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8700" y="3254520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492" y="1339665"/>
            <a:ext cx="2772193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3413464"/>
            <a:ext cx="449108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0" y="1200150"/>
            <a:ext cx="3846139" cy="33940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810" y="1200150"/>
            <a:ext cx="3169380" cy="3394075"/>
          </a:xfrm>
        </p:spPr>
      </p:pic>
    </p:spTree>
    <p:extLst>
      <p:ext uri="{BB962C8B-B14F-4D97-AF65-F5344CB8AC3E}">
        <p14:creationId xmlns:p14="http://schemas.microsoft.com/office/powerpoint/2010/main" val="2960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3: Building &amp; Evaluating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570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step_03_basic_models.R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84997"/>
            <a:ext cx="4038600" cy="282438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918" y="1200150"/>
            <a:ext cx="3819164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770" y="807913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 features &amp; target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0371"/>
            <a:ext cx="4038600" cy="145363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948" y="1768641"/>
            <a:ext cx="3479800" cy="85257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848" y="2897187"/>
            <a:ext cx="3517900" cy="85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801" y="990788"/>
            <a:ext cx="4923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Split data with a random seed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5253" y="4119959"/>
            <a:ext cx="502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samples ≈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5657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85890"/>
            <a:ext cx="4038600" cy="202259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151221"/>
            <a:ext cx="4038600" cy="149193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801" y="990788"/>
            <a:ext cx="616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Train H2O models with default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48527" y="4018756"/>
            <a:ext cx="5457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automatically ignores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Columns with constant values</a:t>
            </a:r>
          </a:p>
        </p:txBody>
      </p:sp>
    </p:spTree>
    <p:extLst>
      <p:ext uri="{BB962C8B-B14F-4D97-AF65-F5344CB8AC3E}">
        <p14:creationId xmlns:p14="http://schemas.microsoft.com/office/powerpoint/2010/main" val="65118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62" y="1200150"/>
            <a:ext cx="3394075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372" y="1200150"/>
            <a:ext cx="337425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1548" y="609675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summary(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model_xxx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8" y="1200150"/>
            <a:ext cx="2985063" cy="339407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68" y="1200150"/>
            <a:ext cx="2985063" cy="3394075"/>
          </a:xfrm>
        </p:spPr>
      </p:pic>
    </p:spTree>
    <p:extLst>
      <p:ext uri="{BB962C8B-B14F-4D97-AF65-F5344CB8AC3E}">
        <p14:creationId xmlns:p14="http://schemas.microsoft.com/office/powerpoint/2010/main" val="107886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71922"/>
            <a:ext cx="4038600" cy="12505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810" y="1200150"/>
            <a:ext cx="3301379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47093"/>
            <a:ext cx="3682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models with 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14574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4: Tuning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173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#1 (Today)</a:t>
            </a:r>
            <a:endParaRPr lang="en-US" b="1" dirty="0"/>
          </a:p>
          <a:p>
            <a:pPr lvl="1"/>
            <a:r>
              <a:rPr lang="en-US" dirty="0" smtClean="0"/>
              <a:t>About H2O</a:t>
            </a:r>
          </a:p>
          <a:p>
            <a:pPr lvl="1"/>
            <a:r>
              <a:rPr lang="en-US" dirty="0" smtClean="0"/>
              <a:t>Data Munging in H2O</a:t>
            </a:r>
          </a:p>
          <a:p>
            <a:pPr lvl="1"/>
            <a:r>
              <a:rPr lang="en-US" dirty="0" smtClean="0"/>
              <a:t>Case 1 (Basics)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Importing data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Training models</a:t>
            </a:r>
          </a:p>
          <a:p>
            <a:pPr lvl="2"/>
            <a:r>
              <a:rPr lang="en-US" dirty="0" smtClean="0"/>
              <a:t>Evaluating models</a:t>
            </a:r>
          </a:p>
          <a:p>
            <a:pPr lvl="2"/>
            <a:r>
              <a:rPr lang="en-US" dirty="0" smtClean="0"/>
              <a:t>Tuning models (manual)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#2 (</a:t>
            </a:r>
            <a:r>
              <a:rPr lang="en-US" b="1" dirty="0" err="1" smtClean="0"/>
              <a:t>Tmr</a:t>
            </a:r>
            <a:r>
              <a:rPr lang="en-US" b="1" dirty="0" smtClean="0"/>
              <a:t>.)</a:t>
            </a:r>
          </a:p>
          <a:p>
            <a:pPr lvl="1"/>
            <a:r>
              <a:rPr lang="en-US" dirty="0" smtClean="0"/>
              <a:t>Case 1 (Advanced)</a:t>
            </a:r>
          </a:p>
          <a:p>
            <a:pPr lvl="2"/>
            <a:r>
              <a:rPr lang="en-US" dirty="0" smtClean="0"/>
              <a:t>Early stopping</a:t>
            </a:r>
          </a:p>
          <a:p>
            <a:pPr lvl="2"/>
            <a:r>
              <a:rPr lang="en-US" dirty="0" smtClean="0"/>
              <a:t>Tuning models (auto)</a:t>
            </a:r>
          </a:p>
          <a:p>
            <a:pPr lvl="2"/>
            <a:r>
              <a:rPr lang="en-US" dirty="0" smtClean="0"/>
              <a:t>Stacking models</a:t>
            </a:r>
          </a:p>
          <a:p>
            <a:pPr lvl="2"/>
            <a:r>
              <a:rPr lang="en-US" dirty="0" smtClean="0"/>
              <a:t>Saving/loading models</a:t>
            </a:r>
          </a:p>
          <a:p>
            <a:pPr lvl="1"/>
            <a:r>
              <a:rPr lang="en-US" dirty="0" smtClean="0"/>
              <a:t>Case 2</a:t>
            </a:r>
          </a:p>
          <a:p>
            <a:pPr lvl="2"/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Other H2O features</a:t>
            </a:r>
          </a:p>
          <a:p>
            <a:pPr lvl="2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step_04_manual_tuning.R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5894"/>
            <a:ext cx="4038600" cy="286258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3466"/>
            <a:ext cx="4038600" cy="19074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798361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?h2o.gbm ?h2o.deeplearning </a:t>
            </a:r>
            <a:r>
              <a:rPr lang="is-I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9" y="1200150"/>
            <a:ext cx="4014942" cy="339407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7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28" y="1200150"/>
            <a:ext cx="3287343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5" y="1200150"/>
            <a:ext cx="3288230" cy="3394075"/>
          </a:xfrm>
        </p:spPr>
      </p:pic>
      <p:sp>
        <p:nvSpPr>
          <p:cNvPr id="9" name="TextBox 8"/>
          <p:cNvSpPr txBox="1"/>
          <p:nvPr/>
        </p:nvSpPr>
        <p:spPr>
          <a:xfrm>
            <a:off x="457200" y="665489"/>
            <a:ext cx="174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Default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6043" y="654049"/>
            <a:ext cx="273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Manual settings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2385" y="1803679"/>
            <a:ext cx="1684728" cy="36174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23828" y="1803679"/>
            <a:ext cx="1684728" cy="36174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1314" y="4722725"/>
            <a:ext cx="3211222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with manual settings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97076" y="2078604"/>
            <a:ext cx="1226752" cy="264412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961790" y="2078604"/>
            <a:ext cx="1835286" cy="264412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17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777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6: Tuning Models with Early Stopping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451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7: Tuning Models with Grid Search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241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8: Stacking Models with h2oEnsemble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73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</a:t>
            </a:r>
            <a:r>
              <a:rPr lang="en-US" sz="5400" dirty="0"/>
              <a:t>9</a:t>
            </a:r>
            <a:r>
              <a:rPr lang="en-US" sz="5400" dirty="0" smtClean="0"/>
              <a:t>: Saving / Loading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987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2: Anomaly Detection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22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Other H2O Features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705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</a:t>
            </a:r>
            <a:r>
              <a:rPr lang="en-US" sz="5400" dirty="0" smtClean="0"/>
              <a:t>H2O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9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</a:t>
            </a:r>
            <a:r>
              <a:rPr lang="en-US" dirty="0" smtClean="0"/>
              <a:t>Cloud, </a:t>
            </a:r>
            <a:r>
              <a:rPr lang="en-US" dirty="0" smtClean="0"/>
              <a:t>Hadoop </a:t>
            </a:r>
            <a:r>
              <a:rPr lang="en-US" dirty="0" smtClean="0"/>
              <a:t>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algorithms written in high performance Java.</a:t>
            </a:r>
          </a:p>
          <a:p>
            <a:r>
              <a:rPr lang="en-US" dirty="0"/>
              <a:t>Fast, distributed and scalable.</a:t>
            </a:r>
          </a:p>
          <a:p>
            <a:r>
              <a:rPr lang="en-US" dirty="0"/>
              <a:t>APIs available in R, Python, Scala, REST/JSON and web.</a:t>
            </a:r>
          </a:p>
          <a:p>
            <a:r>
              <a:rPr lang="en-US" dirty="0"/>
              <a:t>Works with laptop, cloud, Hadoop and 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972777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9294" y="2884609"/>
            <a:ext cx="1030183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113483"/>
            <a:ext cx="2821739" cy="118552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023109"/>
            <a:ext cx="337737" cy="125776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706248"/>
            <a:ext cx="352942" cy="31686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5721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Stuff!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293325"/>
            <a:ext cx="4038600" cy="32077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199" y="712244"/>
            <a:ext cx="3056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+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RStudio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RSparkling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620" y="4501049"/>
            <a:ext cx="750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Deep Water: Next-Gen Deep Learning in H2O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8864"/>
            <a:ext cx="4038600" cy="2036647"/>
          </a:xfrm>
        </p:spPr>
      </p:pic>
    </p:spTree>
    <p:extLst>
      <p:ext uri="{BB962C8B-B14F-4D97-AF65-F5344CB8AC3E}">
        <p14:creationId xmlns:p14="http://schemas.microsoft.com/office/powerpoint/2010/main" val="10036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8200</TotalTime>
  <Words>630</Words>
  <Application>Microsoft Macintosh PowerPoint</Application>
  <PresentationFormat>On-screen Show (16:9)</PresentationFormat>
  <Paragraphs>198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Courier New</vt:lpstr>
      <vt:lpstr>Times New Roman</vt:lpstr>
      <vt:lpstr>Arial</vt:lpstr>
      <vt:lpstr>Custom Design</vt:lpstr>
      <vt:lpstr>Industrial IoT Data Science with H2O</vt:lpstr>
      <vt:lpstr>About Me: Civil Engineer → Data Scientist</vt:lpstr>
      <vt:lpstr>Agenda</vt:lpstr>
      <vt:lpstr>PowerPoint Presentation</vt:lpstr>
      <vt:lpstr>About H2O.ai</vt:lpstr>
      <vt:lpstr>H2O Platform Overview</vt:lpstr>
      <vt:lpstr>Current Algorithm Overview</vt:lpstr>
      <vt:lpstr>PowerPoint Presentation</vt:lpstr>
      <vt:lpstr>New Stuff!</vt:lpstr>
      <vt:lpstr>New Stuff!</vt:lpstr>
      <vt:lpstr>PowerPoint Presentation</vt:lpstr>
      <vt:lpstr>PowerPoint Presentation</vt:lpstr>
      <vt:lpstr>Download Data &amp; Code for Workshop</vt:lpstr>
      <vt:lpstr>PowerPoint Presentation</vt:lpstr>
      <vt:lpstr>step_01_install_packages.R</vt:lpstr>
      <vt:lpstr>step_01_install_packages.R</vt:lpstr>
      <vt:lpstr>PowerPoint Presentation</vt:lpstr>
      <vt:lpstr>Data for Use Case 1: SECOM</vt:lpstr>
      <vt:lpstr>step_02_exploratory_analysis.R</vt:lpstr>
      <vt:lpstr>step_02_exploratory_analysis.R</vt:lpstr>
      <vt:lpstr>Use H2O Flow (localhost:54321)</vt:lpstr>
      <vt:lpstr>PowerPoint Presentation</vt:lpstr>
      <vt:lpstr>step_03_basic_models.R</vt:lpstr>
      <vt:lpstr>step_03_basic_models.R</vt:lpstr>
      <vt:lpstr>step_03_basic_models.R</vt:lpstr>
      <vt:lpstr>step_03_basic_models.R</vt:lpstr>
      <vt:lpstr>Use H2O Flow (localhost:54321)</vt:lpstr>
      <vt:lpstr>step_03_basic_models.R</vt:lpstr>
      <vt:lpstr>PowerPoint Presentation</vt:lpstr>
      <vt:lpstr>step_04_manual_tuning.R</vt:lpstr>
      <vt:lpstr>step_04_manual_tuning.R</vt:lpstr>
      <vt:lpstr>step_04_manual_tuning.R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782</cp:revision>
  <cp:lastPrinted>2016-09-01T23:03:45Z</cp:lastPrinted>
  <dcterms:created xsi:type="dcterms:W3CDTF">2015-09-15T15:26:47Z</dcterms:created>
  <dcterms:modified xsi:type="dcterms:W3CDTF">2016-09-27T11:27:28Z</dcterms:modified>
</cp:coreProperties>
</file>